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B50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1BA6-3BB0-4B59-82E2-61191E73ADC1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D8701244-DDB5-4796-84C9-14417C1EC02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1BA6-3BB0-4B59-82E2-61191E73ADC1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1244-DDB5-4796-84C9-14417C1EC0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1BA6-3BB0-4B59-82E2-61191E73ADC1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1244-DDB5-4796-84C9-14417C1EC0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1BA6-3BB0-4B59-82E2-61191E73ADC1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1244-DDB5-4796-84C9-14417C1EC02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1BA6-3BB0-4B59-82E2-61191E73ADC1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8701244-DDB5-4796-84C9-14417C1EC02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1BA6-3BB0-4B59-82E2-61191E73ADC1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1244-DDB5-4796-84C9-14417C1EC0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1BA6-3BB0-4B59-82E2-61191E73ADC1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1244-DDB5-4796-84C9-14417C1EC02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1BA6-3BB0-4B59-82E2-61191E73ADC1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1244-DDB5-4796-84C9-14417C1EC0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1BA6-3BB0-4B59-82E2-61191E73ADC1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1244-DDB5-4796-84C9-14417C1EC0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1BA6-3BB0-4B59-82E2-61191E73ADC1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1244-DDB5-4796-84C9-14417C1EC02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91BA6-3BB0-4B59-82E2-61191E73ADC1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8701244-DDB5-4796-84C9-14417C1EC02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8191BA6-3BB0-4B59-82E2-61191E73ADC1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8701244-DDB5-4796-84C9-14417C1EC02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Cell Structure and Function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Topic #3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 vs. </a:t>
            </a:r>
            <a:r>
              <a:rPr lang="en-US" dirty="0" err="1" smtClean="0"/>
              <a:t>Eu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838200" y="1524000"/>
          <a:ext cx="7772400" cy="5035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/>
                <a:gridCol w="2590800"/>
                <a:gridCol w="2590800"/>
              </a:tblGrid>
              <a:tr h="472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Prokaryote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Eukaryote</a:t>
                      </a:r>
                      <a:endParaRPr lang="en-US" dirty="0"/>
                    </a:p>
                  </a:txBody>
                  <a:tcPr/>
                </a:tc>
              </a:tr>
              <a:tr h="1512986"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Where is the DNA found?</a:t>
                      </a:r>
                    </a:p>
                    <a:p>
                      <a:endParaRPr lang="en-US" baseline="0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62138">
                <a:tc>
                  <a:txBody>
                    <a:bodyPr/>
                    <a:lstStyle/>
                    <a:p>
                      <a:r>
                        <a:rPr lang="en-US" dirty="0" smtClean="0"/>
                        <a:t>Does</a:t>
                      </a:r>
                      <a:r>
                        <a:rPr lang="en-US" baseline="0" dirty="0" smtClean="0"/>
                        <a:t> it have specialized structures?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2076">
                <a:tc>
                  <a:txBody>
                    <a:bodyPr/>
                    <a:lstStyle/>
                    <a:p>
                      <a:r>
                        <a:rPr lang="en-US" dirty="0" smtClean="0"/>
                        <a:t>Simple or complex?</a:t>
                      </a:r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Daily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r>
              <a:rPr lang="en-US" sz="4800" dirty="0" smtClean="0"/>
              <a:t>How do cell structures enable cells to carry out basic life processes?</a:t>
            </a:r>
            <a:endParaRPr lang="en-US" sz="4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Prokaryotes are </a:t>
            </a:r>
            <a:r>
              <a:rPr lang="en-US" b="1" dirty="0" smtClean="0"/>
              <a:t>NOT</a:t>
            </a:r>
            <a:r>
              <a:rPr lang="en-US" dirty="0" smtClean="0"/>
              <a:t> highly organized!!!</a:t>
            </a:r>
          </a:p>
          <a:p>
            <a:endParaRPr lang="en-US" dirty="0" smtClean="0"/>
          </a:p>
          <a:p>
            <a:r>
              <a:rPr lang="en-US" dirty="0" smtClean="0"/>
              <a:t>Eukaryotes on the other hand are highly organized.</a:t>
            </a:r>
          </a:p>
          <a:p>
            <a:endParaRPr lang="en-US" dirty="0" smtClean="0"/>
          </a:p>
          <a:p>
            <a:r>
              <a:rPr lang="en-US" dirty="0" smtClean="0"/>
              <a:t>The area in side both types of cells is filled with a solution of liquids, proteins and salts called </a:t>
            </a:r>
            <a:r>
              <a:rPr lang="en-US" b="1" dirty="0" smtClean="0"/>
              <a:t>cytoplasm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Eukaryotes are more highly organized into </a:t>
            </a:r>
            <a:r>
              <a:rPr lang="en-US" b="1" dirty="0" smtClean="0"/>
              <a:t>organelles </a:t>
            </a:r>
            <a:r>
              <a:rPr lang="en-US" dirty="0" smtClean="0"/>
              <a:t>(“little organs”) which are small structures with specific functions.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Nucleus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nucleus is the epicenter of cell activity in eukaryotes.</a:t>
            </a:r>
          </a:p>
          <a:p>
            <a:endParaRPr lang="en-US" dirty="0" smtClean="0"/>
          </a:p>
          <a:p>
            <a:r>
              <a:rPr lang="en-US" dirty="0" smtClean="0"/>
              <a:t>It is where DNA, the information carrying molecule life depends on, is found and copied.</a:t>
            </a:r>
          </a:p>
          <a:p>
            <a:endParaRPr lang="en-US" dirty="0" smtClean="0"/>
          </a:p>
          <a:p>
            <a:r>
              <a:rPr lang="en-US" dirty="0" smtClean="0"/>
              <a:t>DNA is used to make cell proteins which are used to build and/or repair cell structures.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Nucleus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512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/>
                <a:gridCol w="2590800"/>
                <a:gridCol w="25908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Location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Function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Chromatin (Chromosomes)</a:t>
                      </a:r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Nucleolus</a:t>
                      </a:r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Nuclear Envelope</a:t>
                      </a:r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Nuclear Pores</a:t>
                      </a:r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44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Organelles…Vast and Varied </a:t>
            </a:r>
            <a:r>
              <a:rPr lang="en-US" dirty="0" err="1" smtClean="0"/>
              <a:t>Funcitons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762000" y="1371598"/>
          <a:ext cx="7772400" cy="510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5616"/>
                <a:gridCol w="3045941"/>
                <a:gridCol w="2730843"/>
              </a:tblGrid>
              <a:tr h="41318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Location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Function</a:t>
                      </a:r>
                      <a:endParaRPr lang="en-US" dirty="0"/>
                    </a:p>
                  </a:txBody>
                  <a:tcPr/>
                </a:tc>
              </a:tr>
              <a:tr h="713171">
                <a:tc>
                  <a:txBody>
                    <a:bodyPr/>
                    <a:lstStyle/>
                    <a:p>
                      <a:r>
                        <a:rPr lang="en-US" dirty="0" smtClean="0"/>
                        <a:t>Vacuole</a:t>
                      </a:r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317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Lysosome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317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Centrioles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3171">
                <a:tc>
                  <a:txBody>
                    <a:bodyPr/>
                    <a:lstStyle/>
                    <a:p>
                      <a:r>
                        <a:rPr lang="en-US" dirty="0" smtClean="0"/>
                        <a:t>Cytoskeleton</a:t>
                      </a:r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317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Ribosomes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3171">
                <a:tc>
                  <a:txBody>
                    <a:bodyPr/>
                    <a:lstStyle/>
                    <a:p>
                      <a:r>
                        <a:rPr lang="en-US" dirty="0" smtClean="0"/>
                        <a:t>Endoplasmic Reticulum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3187">
                <a:tc>
                  <a:txBody>
                    <a:bodyPr/>
                    <a:lstStyle/>
                    <a:p>
                      <a:r>
                        <a:rPr lang="en-US" dirty="0" smtClean="0"/>
                        <a:t>Golgi Apparatus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Organelles…that capture and use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Chloroplasts</a:t>
            </a:r>
            <a:r>
              <a:rPr lang="en-US" dirty="0" smtClean="0"/>
              <a:t> are organelles found in plants that capture sunlight and use its energy to make food in a process called photosynthesis.</a:t>
            </a:r>
            <a:endParaRPr lang="en-US" b="1" dirty="0"/>
          </a:p>
        </p:txBody>
      </p:sp>
      <p:pic>
        <p:nvPicPr>
          <p:cNvPr id="4" name="Picture 3" descr="250px-Plagiomnium_affine_laminazell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276600"/>
            <a:ext cx="3175000" cy="2387600"/>
          </a:xfrm>
          <a:prstGeom prst="rect">
            <a:avLst/>
          </a:prstGeom>
        </p:spPr>
      </p:pic>
      <p:pic>
        <p:nvPicPr>
          <p:cNvPr id="5" name="Picture 4" descr="chloroplastsfigur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2819400"/>
            <a:ext cx="3552825" cy="33147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Organelles…that capture and use energy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Mitochondria</a:t>
            </a:r>
            <a:r>
              <a:rPr lang="en-US" dirty="0" smtClean="0"/>
              <a:t> are organelles found in BOTH plant and animal cells that convert the chemical energy stored in food into a simpler and more usable form for the cells.</a:t>
            </a:r>
            <a:endParaRPr lang="en-US" b="1" dirty="0"/>
          </a:p>
        </p:txBody>
      </p:sp>
      <p:pic>
        <p:nvPicPr>
          <p:cNvPr id="4" name="Picture 3" descr="Mito_pic_diagram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000" y="2819400"/>
            <a:ext cx="4286250" cy="38290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Walls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Plant cells and most prokaryotic cells produce a strong supporting layer on the outside of their cell membranes.</a:t>
            </a:r>
          </a:p>
          <a:p>
            <a:endParaRPr lang="en-US" dirty="0" smtClean="0"/>
          </a:p>
          <a:p>
            <a:r>
              <a:rPr lang="en-US" dirty="0" smtClean="0"/>
              <a:t>This strong layer is called a </a:t>
            </a:r>
            <a:r>
              <a:rPr lang="en-US" b="1" dirty="0" smtClean="0"/>
              <a:t>cell wall.</a:t>
            </a:r>
          </a:p>
          <a:p>
            <a:endParaRPr lang="en-US" dirty="0" smtClean="0"/>
          </a:p>
          <a:p>
            <a:r>
              <a:rPr lang="en-US" dirty="0" smtClean="0"/>
              <a:t>What do you think this allows plants to do?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Membrane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REMEMBER</a:t>
            </a:r>
            <a:r>
              <a:rPr lang="en-US" dirty="0" smtClean="0"/>
              <a:t> cell membranes are </a:t>
            </a:r>
            <a:r>
              <a:rPr lang="en-US" dirty="0" err="1" smtClean="0"/>
              <a:t>phospholipid</a:t>
            </a:r>
            <a:r>
              <a:rPr lang="en-US" dirty="0" smtClean="0"/>
              <a:t> </a:t>
            </a:r>
            <a:r>
              <a:rPr lang="en-US" dirty="0" err="1" smtClean="0"/>
              <a:t>bilayers</a:t>
            </a:r>
            <a:r>
              <a:rPr lang="en-US" dirty="0" smtClean="0"/>
              <a:t>.</a:t>
            </a:r>
          </a:p>
          <a:p>
            <a:endParaRPr lang="en-US" b="1" dirty="0" smtClean="0"/>
          </a:p>
          <a:p>
            <a:r>
              <a:rPr lang="en-US" dirty="0" smtClean="0"/>
              <a:t>They are </a:t>
            </a:r>
            <a:r>
              <a:rPr lang="en-US" b="1" dirty="0" smtClean="0"/>
              <a:t>selectively permeable</a:t>
            </a:r>
            <a:r>
              <a:rPr lang="en-US" dirty="0" smtClean="0"/>
              <a:t>…</a:t>
            </a:r>
          </a:p>
          <a:p>
            <a:endParaRPr lang="en-US" dirty="0" smtClean="0"/>
          </a:p>
          <a:p>
            <a:r>
              <a:rPr lang="en-US" dirty="0" smtClean="0"/>
              <a:t>This means that the membrane allows some things in and keeps something out depending on size and chemical characteristics.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 Question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5400" dirty="0" smtClean="0"/>
          </a:p>
          <a:p>
            <a:pPr algn="ctr">
              <a:buNone/>
            </a:pPr>
            <a:r>
              <a:rPr lang="en-US" sz="5400" dirty="0" smtClean="0"/>
              <a:t>How are cell structures adapted to their functions?</a:t>
            </a:r>
            <a:endParaRPr lang="en-US" sz="5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Daily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r>
              <a:rPr lang="en-US" sz="4800" dirty="0" smtClean="0"/>
              <a:t>How does a cell transport materials across a cell membrane?</a:t>
            </a:r>
            <a:endParaRPr lang="en-US" sz="4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Passive Transport vs. Active Transport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Passive transport occurs with out using energy.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Think about pushing a boulder down a hill!!!</a:t>
            </a:r>
          </a:p>
          <a:p>
            <a:endParaRPr lang="en-US" dirty="0" smtClean="0"/>
          </a:p>
          <a:p>
            <a:r>
              <a:rPr lang="en-US" dirty="0" smtClean="0"/>
              <a:t>Active transport needs energy.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Think about pushing the same boulder back up the hill.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Passive Transport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Diffusion</a:t>
            </a:r>
            <a:r>
              <a:rPr lang="en-US" dirty="0" smtClean="0"/>
              <a:t> is the movement of particles from an area of high concentration to an area of low concentration.</a:t>
            </a:r>
          </a:p>
          <a:p>
            <a:endParaRPr lang="en-US" b="1" dirty="0" smtClean="0"/>
          </a:p>
          <a:p>
            <a:r>
              <a:rPr lang="en-US" dirty="0" smtClean="0"/>
              <a:t>What happens when you bust a water balloon?</a:t>
            </a:r>
          </a:p>
          <a:p>
            <a:endParaRPr lang="en-US" dirty="0"/>
          </a:p>
        </p:txBody>
      </p:sp>
      <p:pic>
        <p:nvPicPr>
          <p:cNvPr id="5" name="Picture 4" descr="the-water-balloon-bu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3657600"/>
            <a:ext cx="4711700" cy="29083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Passive Transport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Facilitated diffusion </a:t>
            </a:r>
            <a:r>
              <a:rPr lang="en-US" dirty="0" smtClean="0"/>
              <a:t>is the diffusion (see previous slide for definition) of certain particles across a membrane with the help of protein channels.</a:t>
            </a:r>
            <a:endParaRPr lang="en-US" b="1" dirty="0"/>
          </a:p>
        </p:txBody>
      </p:sp>
      <p:pic>
        <p:nvPicPr>
          <p:cNvPr id="4" name="Picture 3" descr="facilitatedDiffus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2971800"/>
            <a:ext cx="5432778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Passive Transport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Osmosis </a:t>
            </a:r>
            <a:r>
              <a:rPr lang="en-US" dirty="0" smtClean="0"/>
              <a:t>is type of facilitated diffusion.</a:t>
            </a:r>
          </a:p>
          <a:p>
            <a:endParaRPr lang="en-US" b="1" dirty="0" smtClean="0"/>
          </a:p>
          <a:p>
            <a:r>
              <a:rPr lang="en-US" dirty="0" smtClean="0"/>
              <a:t>It is the diffusion of water molecules across a membrane.</a:t>
            </a:r>
          </a:p>
          <a:p>
            <a:endParaRPr lang="en-US" dirty="0" smtClean="0"/>
          </a:p>
          <a:p>
            <a:r>
              <a:rPr lang="en-US" dirty="0" smtClean="0"/>
              <a:t>The water CAN NOT travel through the membrane (</a:t>
            </a:r>
            <a:r>
              <a:rPr lang="en-US" dirty="0" err="1" smtClean="0"/>
              <a:t>phospho</a:t>
            </a:r>
            <a:r>
              <a:rPr lang="en-US" b="1" dirty="0" err="1" smtClean="0"/>
              <a:t>lipid</a:t>
            </a:r>
            <a:r>
              <a:rPr lang="en-US" dirty="0" smtClean="0"/>
              <a:t>) on its own.</a:t>
            </a:r>
          </a:p>
          <a:p>
            <a:endParaRPr lang="en-US" dirty="0" smtClean="0"/>
          </a:p>
          <a:p>
            <a:r>
              <a:rPr lang="en-US" dirty="0" smtClean="0"/>
              <a:t>It must travel through protein channels that run through the membrane.</a:t>
            </a:r>
            <a:endParaRPr lang="en-US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Passive Transport</a:t>
            </a:r>
            <a:endParaRPr lang="en-US" dirty="0"/>
          </a:p>
        </p:txBody>
      </p:sp>
      <p:pic>
        <p:nvPicPr>
          <p:cNvPr id="4" name="Content Placeholder 3" descr="osmosi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828800"/>
            <a:ext cx="7696200" cy="4267200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Passive Transport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the following:</a:t>
            </a:r>
          </a:p>
          <a:p>
            <a:pPr>
              <a:buNone/>
            </a:pPr>
            <a:endParaRPr lang="en-US" dirty="0" smtClean="0"/>
          </a:p>
          <a:p>
            <a:pPr lvl="1"/>
            <a:r>
              <a:rPr lang="en-US" dirty="0" smtClean="0"/>
              <a:t>Osmotic Pressure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Hypertonic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Hypotonic</a:t>
            </a:r>
          </a:p>
          <a:p>
            <a:pPr lvl="1">
              <a:buNone/>
            </a:pPr>
            <a:endParaRPr lang="en-US" dirty="0" smtClean="0"/>
          </a:p>
          <a:p>
            <a:pPr lvl="1"/>
            <a:r>
              <a:rPr lang="en-US" dirty="0" smtClean="0"/>
              <a:t>Isotonic</a:t>
            </a:r>
            <a:endParaRPr lang="en-US" dirty="0"/>
          </a:p>
        </p:txBody>
      </p:sp>
      <p:pic>
        <p:nvPicPr>
          <p:cNvPr id="4" name="Picture 3" descr="hyper,_hypo,_is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1066800"/>
            <a:ext cx="3352800" cy="46482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Transport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err="1" smtClean="0"/>
              <a:t>Exocytosis</a:t>
            </a:r>
            <a:r>
              <a:rPr lang="en-US" dirty="0" smtClean="0"/>
              <a:t> is the movement of large particles out of cell with the help of vesicles (pouches </a:t>
            </a:r>
            <a:r>
              <a:rPr lang="en-US" dirty="0" smtClean="0"/>
              <a:t>of cell membrane</a:t>
            </a:r>
            <a:r>
              <a:rPr lang="en-US" dirty="0" smtClean="0"/>
              <a:t>).</a:t>
            </a:r>
            <a:endParaRPr lang="en-US" b="1" dirty="0" smtClean="0"/>
          </a:p>
          <a:p>
            <a:endParaRPr lang="en-US" b="1" dirty="0" smtClean="0"/>
          </a:p>
          <a:p>
            <a:r>
              <a:rPr lang="en-US" b="1" dirty="0" err="1" smtClean="0"/>
              <a:t>Endocytosis</a:t>
            </a:r>
            <a:r>
              <a:rPr lang="en-US" dirty="0" smtClean="0"/>
              <a:t> is the movement of large particles into a cell with the help of vesicles.</a:t>
            </a:r>
          </a:p>
          <a:p>
            <a:endParaRPr lang="en-US" b="1" dirty="0" smtClean="0"/>
          </a:p>
          <a:p>
            <a:pPr lvl="1"/>
            <a:r>
              <a:rPr lang="en-US" i="1" dirty="0" err="1" smtClean="0"/>
              <a:t>Pinocytosis</a:t>
            </a:r>
            <a:r>
              <a:rPr lang="en-US" dirty="0" smtClean="0"/>
              <a:t> is the movement of liquids.</a:t>
            </a:r>
          </a:p>
          <a:p>
            <a:pPr lvl="1"/>
            <a:endParaRPr lang="en-US" i="1" dirty="0" smtClean="0"/>
          </a:p>
          <a:p>
            <a:pPr lvl="1"/>
            <a:r>
              <a:rPr lang="en-US" i="1" dirty="0" err="1" smtClean="0"/>
              <a:t>Phagocytosis</a:t>
            </a:r>
            <a:r>
              <a:rPr lang="en-US" dirty="0" smtClean="0"/>
              <a:t> is the movement of solids.</a:t>
            </a:r>
            <a:endParaRPr lang="en-US" i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Daily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r>
              <a:rPr lang="en-US" sz="4800" dirty="0" smtClean="0"/>
              <a:t>How does a cell maintain homeostasis both within itself  and as part of a </a:t>
            </a:r>
            <a:r>
              <a:rPr lang="en-US" sz="4800" dirty="0" err="1" smtClean="0"/>
              <a:t>multicellular</a:t>
            </a:r>
            <a:r>
              <a:rPr lang="en-US" sz="4800" dirty="0" smtClean="0"/>
              <a:t> organism?</a:t>
            </a:r>
            <a:endParaRPr lang="en-US" sz="48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Cells as Organisms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Organisms must maintain homeostasis to be considered alive.</a:t>
            </a:r>
          </a:p>
          <a:p>
            <a:endParaRPr lang="en-US" dirty="0" smtClean="0"/>
          </a:p>
          <a:p>
            <a:r>
              <a:rPr lang="en-US" dirty="0" smtClean="0"/>
              <a:t>So, therefore cells must maintain homeostasis.</a:t>
            </a:r>
            <a:endParaRPr lang="en-US" dirty="0" smtClean="0"/>
          </a:p>
          <a:p>
            <a:r>
              <a:rPr lang="en-US" dirty="0" smtClean="0"/>
              <a:t>Cells must…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Grow</a:t>
            </a:r>
          </a:p>
          <a:p>
            <a:pPr lvl="1"/>
            <a:r>
              <a:rPr lang="en-US" dirty="0" smtClean="0"/>
              <a:t>Transform Energy</a:t>
            </a:r>
          </a:p>
          <a:p>
            <a:pPr lvl="1"/>
            <a:r>
              <a:rPr lang="en-US" dirty="0" smtClean="0"/>
              <a:t>Respond to their Environment </a:t>
            </a:r>
          </a:p>
          <a:p>
            <a:pPr lvl="1"/>
            <a:r>
              <a:rPr lang="en-US" dirty="0" smtClean="0"/>
              <a:t>Reproduce</a:t>
            </a:r>
          </a:p>
          <a:p>
            <a:pPr lvl="1"/>
            <a:endParaRPr lang="en-US" dirty="0" smtClean="0"/>
          </a:p>
          <a:p>
            <a:pPr lvl="1">
              <a:buNone/>
            </a:pPr>
            <a:r>
              <a:rPr lang="en-US" dirty="0" smtClean="0"/>
              <a:t>…to maintain homeostasis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Daily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r>
              <a:rPr lang="en-US" sz="4800" dirty="0" smtClean="0"/>
              <a:t>Why is it important</a:t>
            </a:r>
          </a:p>
          <a:p>
            <a:pPr algn="ctr">
              <a:buNone/>
            </a:pPr>
            <a:r>
              <a:rPr lang="en-US" sz="4800" dirty="0" smtClean="0"/>
              <a:t> to study cells?</a:t>
            </a:r>
            <a:endParaRPr lang="en-US" sz="4800" dirty="0" smtClean="0"/>
          </a:p>
          <a:p>
            <a:pPr>
              <a:buNone/>
            </a:pPr>
            <a:endParaRPr lang="en-US" sz="2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Multicellular</a:t>
            </a:r>
            <a:r>
              <a:rPr lang="en-US" dirty="0" smtClean="0"/>
              <a:t>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To be a </a:t>
            </a:r>
            <a:r>
              <a:rPr lang="en-US" dirty="0" err="1" smtClean="0"/>
              <a:t>multicellular</a:t>
            </a:r>
            <a:r>
              <a:rPr lang="en-US" dirty="0" smtClean="0"/>
              <a:t> organism the cells of the organism must be specialized to specific functions to allow the organism to perform complex tasks.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plu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2590800"/>
            <a:ext cx="3305175" cy="362367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Levels of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Define the following and give an example of each.</a:t>
            </a:r>
          </a:p>
          <a:p>
            <a:endParaRPr lang="en-US" dirty="0" smtClean="0"/>
          </a:p>
          <a:p>
            <a:r>
              <a:rPr lang="en-US" dirty="0" smtClean="0"/>
              <a:t>Tissue</a:t>
            </a:r>
          </a:p>
          <a:p>
            <a:endParaRPr lang="en-US" dirty="0" smtClean="0"/>
          </a:p>
          <a:p>
            <a:r>
              <a:rPr lang="en-US" dirty="0" smtClean="0"/>
              <a:t>Organ </a:t>
            </a:r>
          </a:p>
          <a:p>
            <a:endParaRPr lang="en-US" dirty="0" smtClean="0"/>
          </a:p>
          <a:p>
            <a:r>
              <a:rPr lang="en-US" dirty="0" smtClean="0"/>
              <a:t>Organ System</a:t>
            </a:r>
          </a:p>
          <a:p>
            <a:endParaRPr lang="en-US" dirty="0" smtClean="0"/>
          </a:p>
          <a:p>
            <a:r>
              <a:rPr lang="en-US" dirty="0" smtClean="0"/>
              <a:t>Read the analyzing data section of p216 and answer the 3 questions.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Cellular </a:t>
            </a:r>
            <a:r>
              <a:rPr lang="en-US" dirty="0" err="1" smtClean="0"/>
              <a:t>Communicaiton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These specialized cells in </a:t>
            </a:r>
            <a:r>
              <a:rPr lang="en-US" dirty="0" err="1" smtClean="0"/>
              <a:t>multicellular</a:t>
            </a:r>
            <a:r>
              <a:rPr lang="en-US" dirty="0" smtClean="0"/>
              <a:t> organisms must be able to communicate to synch their actions.</a:t>
            </a:r>
          </a:p>
          <a:p>
            <a:endParaRPr lang="en-US" dirty="0" smtClean="0"/>
          </a:p>
          <a:p>
            <a:r>
              <a:rPr lang="en-US" dirty="0" smtClean="0"/>
              <a:t>Cells create molecules and secrete these molecules to signal surrounding cells.</a:t>
            </a:r>
          </a:p>
          <a:p>
            <a:endParaRPr lang="en-US" dirty="0" smtClean="0"/>
          </a:p>
          <a:p>
            <a:r>
              <a:rPr lang="en-US" dirty="0" smtClean="0"/>
              <a:t>All cells have </a:t>
            </a:r>
            <a:r>
              <a:rPr lang="en-US" b="1" dirty="0" smtClean="0"/>
              <a:t>receptors</a:t>
            </a:r>
            <a:r>
              <a:rPr lang="en-US" dirty="0" smtClean="0"/>
              <a:t> which are regions of the cell membrane that are shaped to fit specific molecules or receive </a:t>
            </a:r>
            <a:r>
              <a:rPr lang="en-US" smtClean="0"/>
              <a:t>specific signals.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Cell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microscope was invented in the late 1500’s.</a:t>
            </a:r>
          </a:p>
          <a:p>
            <a:endParaRPr lang="en-US" dirty="0" smtClean="0"/>
          </a:p>
          <a:p>
            <a:r>
              <a:rPr lang="en-US" dirty="0" smtClean="0"/>
              <a:t>In 1665, Englishman Robert Hooke used this new technology to look at a sliver of a dry cork…corks are made of the center of the “cork oak”</a:t>
            </a:r>
          </a:p>
          <a:p>
            <a:endParaRPr lang="en-US" dirty="0" smtClean="0"/>
          </a:p>
          <a:p>
            <a:r>
              <a:rPr lang="en-US" dirty="0" smtClean="0"/>
              <a:t>What do you think he saw?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Scientists that made it happen…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By the mid 1800’s it was clear that </a:t>
            </a:r>
            <a:r>
              <a:rPr lang="en-US" b="1" i="1" dirty="0" smtClean="0"/>
              <a:t>cells </a:t>
            </a:r>
            <a:r>
              <a:rPr lang="en-US" dirty="0" smtClean="0"/>
              <a:t>were the basic unit of life.</a:t>
            </a:r>
          </a:p>
          <a:p>
            <a:endParaRPr lang="en-US" dirty="0" smtClean="0"/>
          </a:p>
          <a:p>
            <a:r>
              <a:rPr lang="en-US" dirty="0" smtClean="0"/>
              <a:t>Use pages 190-191 and list the year and discovery of the following scientists related to the cell theory.</a:t>
            </a:r>
            <a:endParaRPr lang="en-US" dirty="0" smtClean="0"/>
          </a:p>
          <a:p>
            <a:pPr lvl="1"/>
            <a:r>
              <a:rPr lang="en-US" dirty="0" smtClean="0"/>
              <a:t>Anton van </a:t>
            </a:r>
            <a:r>
              <a:rPr lang="en-US" dirty="0" err="1" smtClean="0"/>
              <a:t>Leeuwenhok</a:t>
            </a:r>
            <a:endParaRPr lang="en-US" dirty="0" smtClean="0"/>
          </a:p>
          <a:p>
            <a:pPr lvl="1"/>
            <a:r>
              <a:rPr lang="en-US" dirty="0" smtClean="0"/>
              <a:t>Mathias </a:t>
            </a:r>
            <a:r>
              <a:rPr lang="en-US" dirty="0" err="1" smtClean="0"/>
              <a:t>Schlieden</a:t>
            </a:r>
            <a:endParaRPr lang="en-US" dirty="0" smtClean="0"/>
          </a:p>
          <a:p>
            <a:pPr lvl="1"/>
            <a:r>
              <a:rPr lang="en-US" dirty="0" smtClean="0"/>
              <a:t>Theodor Schwann</a:t>
            </a:r>
          </a:p>
          <a:p>
            <a:pPr lvl="1"/>
            <a:r>
              <a:rPr lang="en-US" dirty="0" smtClean="0"/>
              <a:t>Rudolf Virchow</a:t>
            </a:r>
          </a:p>
          <a:p>
            <a:pPr lvl="1"/>
            <a:r>
              <a:rPr lang="en-US" dirty="0" smtClean="0"/>
              <a:t>Lorenz </a:t>
            </a:r>
            <a:r>
              <a:rPr lang="en-US" dirty="0" err="1" smtClean="0"/>
              <a:t>Oken</a:t>
            </a:r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Cell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Their combined discoveries have been brought together to form the cell theory.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i="1" dirty="0" smtClean="0"/>
              <a:t>cell theory </a:t>
            </a:r>
            <a:r>
              <a:rPr lang="en-US" dirty="0" smtClean="0"/>
              <a:t>states: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All Living things are made up of cells</a:t>
            </a:r>
          </a:p>
          <a:p>
            <a:pPr lvl="1"/>
            <a:r>
              <a:rPr lang="en-US" dirty="0" smtClean="0"/>
              <a:t>Cells are the basic  units of structure and function in living things</a:t>
            </a:r>
          </a:p>
          <a:p>
            <a:pPr lvl="1"/>
            <a:r>
              <a:rPr lang="en-US" dirty="0" smtClean="0"/>
              <a:t>New cells are produced from existing cells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Microscope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did the microscope allow scientists to do?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How did this technology allow them to make discoveries necessary to compile the cell theory?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Types…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is a compound light microscope and how do scientists commonly use one?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What is an electron microscope and how do scientists commonly use one?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 vs. </a:t>
            </a:r>
            <a:r>
              <a:rPr lang="en-US" dirty="0" err="1" smtClean="0"/>
              <a:t>Eu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All cells have a </a:t>
            </a:r>
            <a:r>
              <a:rPr lang="en-US" b="1" dirty="0" smtClean="0"/>
              <a:t>cell membrane </a:t>
            </a:r>
            <a:r>
              <a:rPr lang="en-US" dirty="0" smtClean="0"/>
              <a:t>which is a flexible water tight barrier that surrounds the cell.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							</a:t>
            </a:r>
          </a:p>
        </p:txBody>
      </p:sp>
      <p:pic>
        <p:nvPicPr>
          <p:cNvPr id="4" name="Picture 3" descr="cell_membran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590800"/>
            <a:ext cx="5941165" cy="32527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0" y="3276600"/>
            <a:ext cx="2209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These are phospholipids which have a </a:t>
            </a:r>
            <a:r>
              <a:rPr lang="en-US" b="1" dirty="0" err="1" smtClean="0"/>
              <a:t>hydrophillic</a:t>
            </a:r>
            <a:r>
              <a:rPr lang="en-US" b="1" dirty="0" smtClean="0"/>
              <a:t> </a:t>
            </a:r>
            <a:r>
              <a:rPr lang="en-US" dirty="0" smtClean="0"/>
              <a:t>(WATER LOVING) head and a </a:t>
            </a:r>
            <a:r>
              <a:rPr lang="en-US" b="1" dirty="0" smtClean="0"/>
              <a:t>hydrophobic</a:t>
            </a:r>
            <a:r>
              <a:rPr lang="en-US" dirty="0" smtClean="0"/>
              <a:t> (WATER HATING) tail.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5867400" y="3733800"/>
            <a:ext cx="609600" cy="381000"/>
          </a:xfrm>
          <a:prstGeom prst="straightConnector1">
            <a:avLst/>
          </a:prstGeom>
          <a:ln>
            <a:solidFill>
              <a:srgbClr val="27B505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125</TotalTime>
  <Words>970</Words>
  <Application>Microsoft Office PowerPoint</Application>
  <PresentationFormat>On-screen Show (4:3)</PresentationFormat>
  <Paragraphs>189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Equity</vt:lpstr>
      <vt:lpstr>Topic #3</vt:lpstr>
      <vt:lpstr>Topic Question </vt:lpstr>
      <vt:lpstr>Daily Question</vt:lpstr>
      <vt:lpstr>The Cell Theory</vt:lpstr>
      <vt:lpstr>Scientists that made it happen…</vt:lpstr>
      <vt:lpstr>The Cell Theory</vt:lpstr>
      <vt:lpstr>The Microscope</vt:lpstr>
      <vt:lpstr>Different Types…</vt:lpstr>
      <vt:lpstr>Pro vs. Eu</vt:lpstr>
      <vt:lpstr>Pro vs. Eu</vt:lpstr>
      <vt:lpstr>Daily Question</vt:lpstr>
      <vt:lpstr>Cell Organization</vt:lpstr>
      <vt:lpstr>The Nucleus</vt:lpstr>
      <vt:lpstr>The Nucleus</vt:lpstr>
      <vt:lpstr>Organelles…Vast and Varied Funcitons</vt:lpstr>
      <vt:lpstr>Organelles…that capture and use energy</vt:lpstr>
      <vt:lpstr>Organelles…that capture and use energy </vt:lpstr>
      <vt:lpstr>Cell Walls</vt:lpstr>
      <vt:lpstr>Cell Membrane</vt:lpstr>
      <vt:lpstr>Daily Question</vt:lpstr>
      <vt:lpstr>Passive Transport vs. Active Transport</vt:lpstr>
      <vt:lpstr>Passive Transport</vt:lpstr>
      <vt:lpstr>Passive Transport</vt:lpstr>
      <vt:lpstr>Passive Transport</vt:lpstr>
      <vt:lpstr>Passive Transport</vt:lpstr>
      <vt:lpstr>Passive Transport</vt:lpstr>
      <vt:lpstr>Active Transport</vt:lpstr>
      <vt:lpstr>Daily Question</vt:lpstr>
      <vt:lpstr>Cells as Organisms</vt:lpstr>
      <vt:lpstr>Multicellular Organization</vt:lpstr>
      <vt:lpstr>Levels of Organization</vt:lpstr>
      <vt:lpstr>Cellular Communicaiton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 #3</dc:title>
  <dc:creator>Dave</dc:creator>
  <cp:lastModifiedBy>Dave</cp:lastModifiedBy>
  <cp:revision>12</cp:revision>
  <dcterms:created xsi:type="dcterms:W3CDTF">2011-10-12T21:53:15Z</dcterms:created>
  <dcterms:modified xsi:type="dcterms:W3CDTF">2011-10-12T23:59:01Z</dcterms:modified>
</cp:coreProperties>
</file>